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66" r:id="rId13"/>
    <p:sldId id="27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AC91B17-B9A1-450F-9110-9B64A551050D}">
          <p14:sldIdLst>
            <p14:sldId id="256"/>
            <p14:sldId id="257"/>
            <p14:sldId id="258"/>
            <p14:sldId id="259"/>
            <p14:sldId id="260"/>
            <p14:sldId id="275"/>
            <p14:sldId id="261"/>
            <p14:sldId id="262"/>
            <p14:sldId id="263"/>
            <p14:sldId id="264"/>
            <p14:sldId id="265"/>
            <p14:sldId id="266"/>
            <p14:sldId id="279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</p14:sldIdLst>
        </p14:section>
        <p14:section name="Sezione senza titolo" id="{BDC8E001-9057-4A2D-8745-D4B6A0D9BC1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44" d="100"/>
          <a:sy n="44" d="100"/>
        </p:scale>
        <p:origin x="13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93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18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3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96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16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82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418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9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73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61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49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5207844-E3EC-4168-A130-E153DD54B245}" type="datetimeFigureOut">
              <a:rPr lang="it-IT" smtClean="0"/>
              <a:t>03/01/2023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AB7BC15-3518-411B-AF48-BBA4A21B5A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37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D73721-F260-4EE3-9740-348F1F7A5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622" y="5804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it-IT" dirty="0"/>
              <a:t>Consigli pratici per una dieta vegana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3B2E8D6-3A4E-47E2-98BF-841ECE156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5638"/>
            <a:ext cx="9144000" cy="1655762"/>
          </a:xfrm>
        </p:spPr>
        <p:txBody>
          <a:bodyPr/>
          <a:lstStyle/>
          <a:p>
            <a:r>
              <a:rPr lang="it-IT" dirty="0"/>
              <a:t>Francesco Di Martino Comaschi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033F56-D910-46CC-BB63-928211DE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4233138"/>
            <a:ext cx="50482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E50B1-8C4E-47A6-9CCC-767527CB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Proteine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189E07-432A-4526-8251-4F24CDF7053B}"/>
              </a:ext>
            </a:extLst>
          </p:cNvPr>
          <p:cNvSpPr txBox="1"/>
          <p:nvPr/>
        </p:nvSpPr>
        <p:spPr>
          <a:xfrm>
            <a:off x="372533" y="1690688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Le proteine sono come i ‘’mattoni’’ del nostro organismo, in particolare dei nostri muscoli, ma possono essere usate anche come forma di energia. La quantità ideale da consumarle giornalmente è legata al peso corporeo di un singolo individuo e dalla sua attività fisica; più esse sono alte più il bisogno di proteine è alto. </a:t>
            </a:r>
          </a:p>
          <a:p>
            <a:r>
              <a:rPr lang="it-IT" dirty="0">
                <a:solidFill>
                  <a:schemeClr val="accent1"/>
                </a:solidFill>
              </a:rPr>
              <a:t>Purtroppo i prodotti di origine vegetale hanno una quantità e qualità inferiore rispetto a quelle di origine animale. In particolare possono mancare di alcuni amminoacidi essenziali.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5F08B9-6A68-4F6A-9098-6A43DC60EAAF}"/>
              </a:ext>
            </a:extLst>
          </p:cNvPr>
          <p:cNvSpPr txBox="1"/>
          <p:nvPr/>
        </p:nvSpPr>
        <p:spPr>
          <a:xfrm>
            <a:off x="238679" y="5338091"/>
            <a:ext cx="459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Persone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poco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attive</a:t>
            </a:r>
            <a:r>
              <a:rPr lang="en-GB" dirty="0">
                <a:solidFill>
                  <a:schemeClr val="accent1"/>
                </a:solidFill>
              </a:rPr>
              <a:t> 0,8 g per kg/day 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en-GB" dirty="0" err="1">
                <a:solidFill>
                  <a:schemeClr val="accent1"/>
                </a:solidFill>
              </a:rPr>
              <a:t>Atleti</a:t>
            </a:r>
            <a:r>
              <a:rPr lang="en-GB" dirty="0">
                <a:solidFill>
                  <a:schemeClr val="accent1"/>
                </a:solidFill>
              </a:rPr>
              <a:t> 1,2-1,4g per kg/day kg/day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en-GB" dirty="0" err="1">
                <a:solidFill>
                  <a:schemeClr val="accent1"/>
                </a:solidFill>
              </a:rPr>
              <a:t>Atleti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avanzati</a:t>
            </a:r>
            <a:r>
              <a:rPr lang="en-GB" dirty="0">
                <a:solidFill>
                  <a:schemeClr val="accent1"/>
                </a:solidFill>
              </a:rPr>
              <a:t> 1,6-1,7 g per kg/day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07502A2-A001-41E5-A5F9-4D26AA4C84A5}"/>
              </a:ext>
            </a:extLst>
          </p:cNvPr>
          <p:cNvSpPr txBox="1"/>
          <p:nvPr/>
        </p:nvSpPr>
        <p:spPr>
          <a:xfrm>
            <a:off x="5166279" y="5371969"/>
            <a:ext cx="3725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Persone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poco</a:t>
            </a:r>
            <a:r>
              <a:rPr lang="en-GB" dirty="0">
                <a:solidFill>
                  <a:schemeClr val="accent1"/>
                </a:solidFill>
              </a:rPr>
              <a:t> attive1g per kg/day.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en-GB" dirty="0" err="1">
                <a:solidFill>
                  <a:schemeClr val="accent1"/>
                </a:solidFill>
              </a:rPr>
              <a:t>Atleti</a:t>
            </a:r>
            <a:r>
              <a:rPr lang="en-GB" dirty="0">
                <a:solidFill>
                  <a:schemeClr val="accent1"/>
                </a:solidFill>
              </a:rPr>
              <a:t> 1,3-g-1,6g per kg/day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en-GB" dirty="0" err="1">
                <a:solidFill>
                  <a:schemeClr val="accent1"/>
                </a:solidFill>
              </a:rPr>
              <a:t>Atleti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avanzati</a:t>
            </a:r>
            <a:r>
              <a:rPr lang="en-GB" dirty="0">
                <a:solidFill>
                  <a:schemeClr val="accent1"/>
                </a:solidFill>
              </a:rPr>
              <a:t> 2g per kg/day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74BD10C5-3E40-440A-AEA0-ED86E216589F}"/>
              </a:ext>
            </a:extLst>
          </p:cNvPr>
          <p:cNvSpPr/>
          <p:nvPr/>
        </p:nvSpPr>
        <p:spPr>
          <a:xfrm>
            <a:off x="3850177" y="5476611"/>
            <a:ext cx="1162755" cy="64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2DB7D8-7A92-48A5-B21A-B1B4A532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834" y="3519714"/>
            <a:ext cx="2728686" cy="27286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FEC886D-7C51-46C0-AFEF-AB6E87BD2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t="9584" r="17441" b="9779"/>
          <a:stretch/>
        </p:blipFill>
        <p:spPr>
          <a:xfrm>
            <a:off x="462845" y="348615"/>
            <a:ext cx="2136648" cy="142734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E280FB-8906-484D-A0CC-CBD683640695}"/>
              </a:ext>
            </a:extLst>
          </p:cNvPr>
          <p:cNvSpPr txBox="1"/>
          <p:nvPr/>
        </p:nvSpPr>
        <p:spPr>
          <a:xfrm>
            <a:off x="462845" y="3429000"/>
            <a:ext cx="7292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Come nel caso del bilanci0 energetico, le proteine sono soggette ad un bilancio (proteine assunte – proteine escrete) che dovrebbe essere uguale a 0, o in alcuni fasi della vita dovrebbe essere positivo.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I prodotti di origine vegetale contengono sostanze (come polifenoli, lignine </a:t>
            </a:r>
            <a:r>
              <a:rPr lang="it-IT" dirty="0" err="1">
                <a:solidFill>
                  <a:schemeClr val="accent1"/>
                </a:solidFill>
              </a:rPr>
              <a:t>ecc</a:t>
            </a:r>
            <a:r>
              <a:rPr lang="it-IT" dirty="0">
                <a:solidFill>
                  <a:schemeClr val="accent1"/>
                </a:solidFill>
              </a:rPr>
              <a:t>) che riducono l’</a:t>
            </a:r>
            <a:r>
              <a:rPr lang="it-IT" dirty="0" err="1">
                <a:solidFill>
                  <a:schemeClr val="accent1"/>
                </a:solidFill>
              </a:rPr>
              <a:t>assorbibento</a:t>
            </a:r>
            <a:r>
              <a:rPr lang="it-IT" dirty="0">
                <a:solidFill>
                  <a:schemeClr val="accent1"/>
                </a:solidFill>
              </a:rPr>
              <a:t> di proteine e altri </a:t>
            </a:r>
            <a:r>
              <a:rPr lang="it-IT" dirty="0" err="1">
                <a:solidFill>
                  <a:schemeClr val="accent1"/>
                </a:solidFill>
              </a:rPr>
              <a:t>nitrient</a:t>
            </a:r>
            <a:endParaRPr lang="it-IT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Aumentare consumo di proteine per arrivare al </a:t>
            </a:r>
            <a:r>
              <a:rPr lang="it-IT" dirty="0" err="1">
                <a:solidFill>
                  <a:schemeClr val="accent1"/>
                </a:solidFill>
              </a:rPr>
              <a:t>farbisogno</a:t>
            </a:r>
            <a:r>
              <a:rPr lang="it-IT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00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0BFDBD-D509-4A9B-9828-0D3972DF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Fonti proteiche vegetali 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A9811DCC-D3E7-4BDE-B935-632D9C39C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63027"/>
              </p:ext>
            </p:extLst>
          </p:nvPr>
        </p:nvGraphicFramePr>
        <p:xfrm>
          <a:off x="861774" y="1965960"/>
          <a:ext cx="5695333" cy="375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657425" imgH="1752777" progId="Excel.Sheet.12">
                  <p:embed/>
                </p:oleObj>
              </mc:Choice>
              <mc:Fallback>
                <p:oleObj name="Worksheet" r:id="rId2" imgW="2657425" imgH="17527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1774" y="1965960"/>
                        <a:ext cx="5695333" cy="375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7076D27E-80E8-4EA6-BC9A-744CD75E3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560420"/>
            <a:ext cx="2569029" cy="19288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B36191-68BC-411F-85CB-BBB7BCB11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42" y="4140200"/>
            <a:ext cx="4267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C732F-1EC7-4555-83D5-D47C4B3F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Fasi della vita in cui bisognerebbe avere un bilancio positivo di proteine.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74FB721-2FBE-4C68-BA57-B5A7D4D38A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Gravidanza</a:t>
            </a:r>
          </a:p>
          <a:p>
            <a:r>
              <a:rPr lang="it-IT" dirty="0"/>
              <a:t>Allattamento</a:t>
            </a:r>
          </a:p>
          <a:p>
            <a:r>
              <a:rPr lang="it-IT" dirty="0"/>
              <a:t>Prime fasi della vita</a:t>
            </a:r>
          </a:p>
          <a:p>
            <a:r>
              <a:rPr lang="it-IT" dirty="0"/>
              <a:t>Adolescenza</a:t>
            </a:r>
          </a:p>
          <a:p>
            <a:endParaRPr lang="it-IT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45AEBCE9-8BB3-47DC-B3B9-FF05D3670A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4122" y="2301787"/>
            <a:ext cx="3920068" cy="29385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B6D370E-13FA-47A6-9669-7222F4DA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68" y="4257675"/>
            <a:ext cx="36480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1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AAADC7-2C79-484B-AE1C-D4ACA2FF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Grassi omega-3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22BA890-04FA-4046-93DC-C103CEE8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100" y="1580513"/>
            <a:ext cx="9872871" cy="4038600"/>
          </a:xfrm>
        </p:spPr>
        <p:txBody>
          <a:bodyPr/>
          <a:lstStyle/>
          <a:p>
            <a:r>
              <a:rPr lang="it-IT" dirty="0"/>
              <a:t>Dieta vegana contiene meno grassi (che è un bene) ma in giusta quantità anche essi servono al nostro organismo come fonte di energia, veicolo per alcune vitamine o altre funzioni.</a:t>
            </a:r>
          </a:p>
          <a:p>
            <a:r>
              <a:rPr lang="it-IT" dirty="0"/>
              <a:t>  In particolare grassi omega 3 svolgono un ruolo importante nella crescita e nello sviluppo, salute nel sistema cardio vascolare ma sono presenti principalmente nei prodotti di origine marina.</a:t>
            </a:r>
          </a:p>
          <a:p>
            <a:r>
              <a:rPr lang="it-IT" dirty="0"/>
              <a:t>Fonti alternative semi di lino, semi di </a:t>
            </a:r>
            <a:r>
              <a:rPr lang="it-IT" dirty="0" err="1"/>
              <a:t>chia</a:t>
            </a:r>
            <a:r>
              <a:rPr lang="it-IT" dirty="0"/>
              <a:t> semi , semi di girasole olio di cartamo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7EBE9AA-8625-4BC1-803C-984B9292D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96" y="4710353"/>
            <a:ext cx="2628900" cy="17430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96265B-CDC0-4EFE-9B57-7FB6164FB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4"/>
          <a:stretch/>
        </p:blipFill>
        <p:spPr>
          <a:xfrm>
            <a:off x="10666070" y="234870"/>
            <a:ext cx="1215341" cy="293020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9092FC1-926E-4C52-8B09-CF09181CC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11" y="4615097"/>
            <a:ext cx="3878530" cy="2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6EE67-E5AE-412B-BA7E-623960E7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Micronutrienti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3DB6ACC-FD45-41BC-AB75-4238CCBF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3988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Micronutrienti sono sostanze che non contribuiscono direttamente alla produzione di energia  ma servono per altre funzioni ugualmente importanti: esse sono principalmente minerali come(ferro, potassio , sodio, calcio ecc.) e vitamine (come vitamine gruppo A, C, D, B ecc.)</a:t>
            </a:r>
          </a:p>
          <a:p>
            <a:pPr marL="0" indent="0">
              <a:buNone/>
            </a:pPr>
            <a:r>
              <a:rPr lang="it-IT" dirty="0"/>
              <a:t>Le carenze più comuni in una dieta vegana sono :</a:t>
            </a:r>
          </a:p>
          <a:p>
            <a:pPr marL="342900" indent="-342900"/>
            <a:r>
              <a:rPr lang="it-IT" dirty="0"/>
              <a:t>Minerali: ferro, zinco, calcio</a:t>
            </a:r>
          </a:p>
          <a:p>
            <a:pPr marL="342900" indent="-342900"/>
            <a:r>
              <a:rPr lang="it-IT" dirty="0"/>
              <a:t>Vitamine: B12 e vitamina D</a:t>
            </a:r>
          </a:p>
        </p:txBody>
      </p:sp>
    </p:spTree>
    <p:extLst>
      <p:ext uri="{BB962C8B-B14F-4D97-AF65-F5344CB8AC3E}">
        <p14:creationId xmlns:p14="http://schemas.microsoft.com/office/powerpoint/2010/main" val="364389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CF9864-D350-408E-A5E5-E89FB95B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Ferro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AD12B8-63FE-4A59-8B7F-DC5778875D22}"/>
              </a:ext>
            </a:extLst>
          </p:cNvPr>
          <p:cNvSpPr txBox="1"/>
          <p:nvPr/>
        </p:nvSpPr>
        <p:spPr>
          <a:xfrm>
            <a:off x="564444" y="1690688"/>
            <a:ext cx="1141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Vegetariani e vegani consumano una quantità simile di ferro agli onnivori ma quantità di ferro assorbito dall’organismo è inferiore, dovuto dalla presenza di fattori anti-nutrizionali (simile discorso proteine).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64CDCE-FB9C-4D29-9520-7750AE369A86}"/>
              </a:ext>
            </a:extLst>
          </p:cNvPr>
          <p:cNvSpPr txBox="1"/>
          <p:nvPr/>
        </p:nvSpPr>
        <p:spPr>
          <a:xfrm>
            <a:off x="183445" y="2697202"/>
            <a:ext cx="59125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Evitare di consumare prima-durante i pasti caffe e te (bloccano assorbimento di ferro).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La vitamina C aiuta l’assorbimento di ferro quindi consumare un bicchiere di spremuta di arancia a tavola.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Aumentare il consumo di ferro o nei casi più gravi passare agli integratori.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2A944CD-84C0-4D8D-9DFB-1B9A1E4CC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89" y="2508182"/>
            <a:ext cx="2231571" cy="30562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6698B39-8A36-477B-943E-60813DE0D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21391"/>
          <a:stretch/>
        </p:blipFill>
        <p:spPr>
          <a:xfrm>
            <a:off x="6973749" y="2873709"/>
            <a:ext cx="2351315" cy="24284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A6E5740-F9FA-4A0C-A7D1-78792A1D3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0" y="4502427"/>
            <a:ext cx="2152650" cy="212407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E5043F-ECC3-4CA4-BBE7-0151D765F975}"/>
              </a:ext>
            </a:extLst>
          </p:cNvPr>
          <p:cNvSpPr txBox="1"/>
          <p:nvPr/>
        </p:nvSpPr>
        <p:spPr>
          <a:xfrm>
            <a:off x="4042594" y="4520982"/>
            <a:ext cx="235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Cibi ricchi di ferro:</a:t>
            </a:r>
          </a:p>
          <a:p>
            <a:r>
              <a:rPr lang="it-IT" dirty="0">
                <a:solidFill>
                  <a:schemeClr val="accent1"/>
                </a:solidFill>
              </a:rPr>
              <a:t>Fagioli (</a:t>
            </a:r>
            <a:r>
              <a:rPr lang="it-IT" dirty="0" err="1">
                <a:solidFill>
                  <a:schemeClr val="accent1"/>
                </a:solidFill>
              </a:rPr>
              <a:t>mung-bean</a:t>
            </a:r>
            <a:r>
              <a:rPr lang="it-IT" dirty="0">
                <a:solidFill>
                  <a:schemeClr val="accent1"/>
                </a:solidFill>
              </a:rPr>
              <a:t>)</a:t>
            </a:r>
          </a:p>
          <a:p>
            <a:r>
              <a:rPr lang="it-IT" dirty="0">
                <a:solidFill>
                  <a:schemeClr val="accent1"/>
                </a:solidFill>
              </a:rPr>
              <a:t>Grano</a:t>
            </a:r>
          </a:p>
          <a:p>
            <a:r>
              <a:rPr lang="it-IT" dirty="0">
                <a:solidFill>
                  <a:schemeClr val="accent1"/>
                </a:solidFill>
              </a:rPr>
              <a:t>Noci</a:t>
            </a:r>
          </a:p>
          <a:p>
            <a:r>
              <a:rPr lang="it-IT" dirty="0">
                <a:solidFill>
                  <a:schemeClr val="accent1"/>
                </a:solidFill>
              </a:rPr>
              <a:t>Verdura verde (spinaci)</a:t>
            </a:r>
          </a:p>
          <a:p>
            <a:r>
              <a:rPr lang="it-IT" dirty="0">
                <a:solidFill>
                  <a:schemeClr val="accent1"/>
                </a:solidFill>
              </a:rPr>
              <a:t>Cibo fortificato</a:t>
            </a:r>
          </a:p>
        </p:txBody>
      </p:sp>
    </p:spTree>
    <p:extLst>
      <p:ext uri="{BB962C8B-B14F-4D97-AF65-F5344CB8AC3E}">
        <p14:creationId xmlns:p14="http://schemas.microsoft.com/office/powerpoint/2010/main" val="204003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A68C68-A2D7-4598-85F9-E8782285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Zinco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691C5-371E-4E36-BE76-21E4BDF0A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Minerale importante nella crescita cellulare, metabolismo delle proteine.</a:t>
            </a:r>
          </a:p>
          <a:p>
            <a:r>
              <a:rPr lang="it-IT" dirty="0"/>
              <a:t>Come per il ferro è presente in molti prodotti di origine vegetale ma è scarsamente assorbibile. Vegani dovrebbero consumare il 50% in più di zinco.</a:t>
            </a:r>
          </a:p>
          <a:p>
            <a:r>
              <a:rPr lang="it-IT" dirty="0"/>
              <a:t>Cibi ricchi di zinco: fagioli, grano, semi di zucca, avena.</a:t>
            </a:r>
          </a:p>
          <a:p>
            <a:r>
              <a:rPr lang="it-IT" dirty="0"/>
              <a:t>Mancanza di zinco viene spesso trascurata in favore di calcio e ferro.</a:t>
            </a:r>
          </a:p>
          <a:p>
            <a:r>
              <a:rPr lang="it-IT" dirty="0"/>
              <a:t>Considerare integrazione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1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F052F-CBAA-4695-8616-CC684DDB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Calcio e Vitamina D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E77E7BF-1E4D-40F3-AEF3-8BA86F46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Vitamina D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D91FB4-92A4-47D7-A4ED-AD60A4CA8F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Importante per la salute delle ossa, assorbimento di calcio e altri processi fisiologici. Presente prodotti di origine animale e prodotta dal nostro organismo quando esposti dalla luce del sole.</a:t>
            </a:r>
          </a:p>
          <a:p>
            <a:r>
              <a:rPr lang="it-IT" dirty="0"/>
              <a:t> Considerare integrazione nei mesi invernali dovuta inferiore esposizione alla luce del sole.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4C79423-1A2E-4D16-BC5A-BD5251BB1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Calcio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8C53139-4F82-45F4-83D6-7975984DB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0760" y="2721483"/>
            <a:ext cx="4754880" cy="3383280"/>
          </a:xfrm>
        </p:spPr>
        <p:txBody>
          <a:bodyPr/>
          <a:lstStyle/>
          <a:p>
            <a:r>
              <a:rPr lang="it-IT" dirty="0"/>
              <a:t>Vegani consumano meno calcio ma se consumano abbastanza vitamina D il loro assorbimento può essere maggiore. </a:t>
            </a:r>
          </a:p>
          <a:p>
            <a:r>
              <a:rPr lang="it-IT" dirty="0"/>
              <a:t>Miglio, soia fortificata o tofu fortificato.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A4E80AC-2B14-4863-82A7-299E6480C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5" y="338915"/>
            <a:ext cx="1980928" cy="189772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C8716FF-DE27-45B0-96AE-157EB0A5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773" y="4120834"/>
            <a:ext cx="1440398" cy="23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2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FFAF19-D74F-4BFB-89CE-15FD8630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Vitamina B12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CB9E3F-50DE-41F0-A67F-00C183A86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Presente quasi esclusivamente in prodotti animali</a:t>
            </a:r>
          </a:p>
          <a:p>
            <a:r>
              <a:rPr lang="it-IT" dirty="0"/>
              <a:t>Vitamina essenziale per il corretto funzionamento del sistema nervoso dove nel caso di una cronica mancanza di questa vitamina può portare danni irreversibili al sistema nervoso</a:t>
            </a:r>
          </a:p>
          <a:p>
            <a:r>
              <a:rPr lang="it-IT" dirty="0"/>
              <a:t>In uno studio di Oxford 50% dei partecipanti erano carenti di vitamina B12.</a:t>
            </a:r>
          </a:p>
          <a:p>
            <a:r>
              <a:rPr lang="it-IT" dirty="0"/>
              <a:t>Consiglio l’uso di integratori ma anche cereali fortificati visto lo scarso livello di </a:t>
            </a:r>
            <a:r>
              <a:rPr lang="it-IT" dirty="0" err="1"/>
              <a:t>assorbilità</a:t>
            </a:r>
            <a:r>
              <a:rPr lang="it-IT" dirty="0"/>
              <a:t> di questa vitamina. </a:t>
            </a:r>
          </a:p>
          <a:p>
            <a:r>
              <a:rPr lang="it-IT" dirty="0"/>
              <a:t>Se la carenza di b12 consiste bisogna andare dal medico per un integrazione endovenosa.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D89546-387D-495C-BCD2-C9A4FBDFC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5" y="449580"/>
            <a:ext cx="1619250" cy="1676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2341F4-263B-416F-9E24-EB8D9B4AB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94" y="449580"/>
            <a:ext cx="1950334" cy="19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45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855BDB-12C5-49AC-A52A-462E29ED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Tempeh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EAD8E8F3-E04B-411F-92BE-8ABC78DE3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05" y="4333610"/>
            <a:ext cx="6155900" cy="2154565"/>
          </a:xfr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514161C-BD17-4E16-8BA7-FB83DFE05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5" y="740228"/>
            <a:ext cx="3878942" cy="29123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6B8FF84-0348-4FD6-9A3A-955AF434FBC5}"/>
              </a:ext>
            </a:extLst>
          </p:cNvPr>
          <p:cNvSpPr txBox="1"/>
          <p:nvPr/>
        </p:nvSpPr>
        <p:spPr>
          <a:xfrm>
            <a:off x="593481" y="1789753"/>
            <a:ext cx="41411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Prodotto di origine indonesiana che deriva dalla fermentazione della soia.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Il processo di fermentazione e successivamente la cottura  permette una alta digeribilità rispetto ad altri prodotti della soia.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100 g di </a:t>
            </a:r>
            <a:r>
              <a:rPr lang="it-IT" dirty="0" err="1">
                <a:solidFill>
                  <a:schemeClr val="accent1"/>
                </a:solidFill>
              </a:rPr>
              <a:t>Tempeh</a:t>
            </a:r>
            <a:r>
              <a:rPr lang="it-IT" dirty="0">
                <a:solidFill>
                  <a:schemeClr val="accent1"/>
                </a:solidFill>
              </a:rPr>
              <a:t> apportano circa 166 kcal, contengono 20,7 g di proteine, 6,4 g di lipidi, 6,4 g di carboidrati e 4,1 g di fibra.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Ottimo da mangiare con verdura grigliata, salsa agro-dolce o da mettere nel risotto.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1512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E6F73CE-7888-4649-B933-D49FBC721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051560"/>
            <a:ext cx="9872871" cy="4038600"/>
          </a:xfrm>
        </p:spPr>
        <p:txBody>
          <a:bodyPr/>
          <a:lstStyle/>
          <a:p>
            <a:r>
              <a:rPr lang="it-IT" dirty="0"/>
              <a:t>La dieta vegana  è un regime alimentare che esclude TOALMENTE i prodotti di origine animale come carni e pesci ma anche prodotti derivati come latticini, uova e miele.</a:t>
            </a:r>
          </a:p>
          <a:p>
            <a:r>
              <a:rPr lang="it-IT" dirty="0"/>
              <a:t>Mentre nel vegetarianismo alcuni cibi - quali latte, formaggi, uova e miele sono permessi.</a:t>
            </a:r>
          </a:p>
          <a:p>
            <a:endParaRPr lang="it-IT" dirty="0"/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EF009D-8BD9-4E0A-A0F8-8F46579D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89532"/>
            <a:ext cx="3858746" cy="25798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F9D1E87-BC69-48EC-AC50-E93C1E0C8E79}"/>
              </a:ext>
            </a:extLst>
          </p:cNvPr>
          <p:cNvSpPr txBox="1"/>
          <p:nvPr/>
        </p:nvSpPr>
        <p:spPr>
          <a:xfrm>
            <a:off x="6096001" y="3889532"/>
            <a:ext cx="4711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Ragioni per cui si vuole intraprendere una dieta vegana: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Ragioni etiche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Ragioni di salute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/>
                </a:solidFill>
              </a:rPr>
              <a:t>Ragioni ambientali</a:t>
            </a:r>
          </a:p>
        </p:txBody>
      </p:sp>
    </p:spTree>
    <p:extLst>
      <p:ext uri="{BB962C8B-B14F-4D97-AF65-F5344CB8AC3E}">
        <p14:creationId xmlns:p14="http://schemas.microsoft.com/office/powerpoint/2010/main" val="218720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C59780-EE02-4E5E-8004-420B9181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Quinoa</a:t>
            </a:r>
            <a:r>
              <a:rPr lang="it-IT" dirty="0"/>
              <a:t>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D5E8E39-5B2C-4961-A43C-1FEC7FC78F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1" y="282494"/>
            <a:ext cx="1756529" cy="2002443"/>
          </a:xfr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A31BE9E-8470-4227-A5BA-3F0E0B40AC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4488" y="2868063"/>
            <a:ext cx="4267570" cy="240203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E2D990-41A8-49C9-90CD-36DFC07B0E34}"/>
              </a:ext>
            </a:extLst>
          </p:cNvPr>
          <p:cNvSpPr txBox="1"/>
          <p:nvPr/>
        </p:nvSpPr>
        <p:spPr>
          <a:xfrm>
            <a:off x="651155" y="2577418"/>
            <a:ext cx="5101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La </a:t>
            </a:r>
            <a:r>
              <a:rPr lang="it-IT" dirty="0" err="1">
                <a:solidFill>
                  <a:schemeClr val="accent1"/>
                </a:solidFill>
              </a:rPr>
              <a:t>quinoa</a:t>
            </a:r>
            <a:r>
              <a:rPr lang="it-IT" dirty="0">
                <a:solidFill>
                  <a:schemeClr val="accent1"/>
                </a:solidFill>
              </a:rPr>
              <a:t> è una pianta erbacea annuale della famiglia delle </a:t>
            </a:r>
            <a:r>
              <a:rPr lang="it-IT" dirty="0" err="1">
                <a:solidFill>
                  <a:schemeClr val="accent1"/>
                </a:solidFill>
              </a:rPr>
              <a:t>Chenopodiaceae</a:t>
            </a:r>
            <a:r>
              <a:rPr lang="it-IT" dirty="0">
                <a:solidFill>
                  <a:schemeClr val="accent1"/>
                </a:solidFill>
              </a:rPr>
              <a:t>, presente in paesi come la Bolivia, Perù ed Ecuador.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Il 2013 è stato dichiarato, da parte dell'Assemblea generale delle Nazioni Unite, Anno internazionale della </a:t>
            </a:r>
            <a:r>
              <a:rPr lang="it-IT" dirty="0" err="1">
                <a:solidFill>
                  <a:schemeClr val="accent1"/>
                </a:solidFill>
              </a:rPr>
              <a:t>quinoa</a:t>
            </a:r>
            <a:r>
              <a:rPr lang="it-IT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La </a:t>
            </a:r>
            <a:r>
              <a:rPr lang="it-IT" dirty="0" err="1">
                <a:solidFill>
                  <a:schemeClr val="accent1"/>
                </a:solidFill>
              </a:rPr>
              <a:t>quinoa</a:t>
            </a:r>
            <a:r>
              <a:rPr lang="it-IT" dirty="0">
                <a:solidFill>
                  <a:schemeClr val="accent1"/>
                </a:solidFill>
              </a:rPr>
              <a:t> ha un alto contenuto di </a:t>
            </a:r>
            <a:r>
              <a:rPr lang="it-IT" dirty="0" err="1">
                <a:solidFill>
                  <a:schemeClr val="accent1"/>
                </a:solidFill>
              </a:rPr>
              <a:t>trimetilglicina</a:t>
            </a:r>
            <a:r>
              <a:rPr lang="it-IT" dirty="0">
                <a:solidFill>
                  <a:schemeClr val="accent1"/>
                </a:solidFill>
              </a:rPr>
              <a:t>, sostanza che negli ultimi tempi è stata oggetto di studi per la sua azione protettrice del DNA, con azione anti-invecchiamento e anti-tumorale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Si può cucinare come fosse riso o si possono fare tipo polpette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263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4922BDD-F10D-48EA-B070-0E630295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Conclusione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07608D-F9D9-44D9-AD5A-213AC0CB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3609753"/>
          </a:xfrm>
        </p:spPr>
        <p:txBody>
          <a:bodyPr/>
          <a:lstStyle/>
          <a:p>
            <a:r>
              <a:rPr lang="it-IT" dirty="0"/>
              <a:t>Una dieta Vegana se fatta bene comporta numerosi benefici per la salute  Diminuzione rischio malattia al cuore, abbassamento LDL (colesterolo cattivo, pressione sanguinea, riduzione diabete tipo II e cancro.</a:t>
            </a:r>
          </a:p>
          <a:p>
            <a:r>
              <a:rPr lang="it-IT" dirty="0"/>
              <a:t>Se non fatta bene una dieta vegana può comportare stati di stanchezza cronica e nei casi più gravi può comportare problemi per la salute</a:t>
            </a:r>
          </a:p>
          <a:p>
            <a:r>
              <a:rPr lang="it-IT" dirty="0"/>
              <a:t>Le ragioni sono riconducibili ad un bilancio energetico negativo, mancanza di alcuni macronutrienti come proteine, grassi omega 3, alcuni minerali e vitamine.</a:t>
            </a:r>
          </a:p>
          <a:p>
            <a:r>
              <a:rPr lang="it-IT" dirty="0"/>
              <a:t>In alcuni fasi della vita (come gravidanza o allattamento) una mancanza di certi nutrienti può causare alcuni problemi.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4478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E152E9-B4B0-4FCA-AAFF-1027AFEF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F3C2CB-0F21-494D-99D7-69F06A1D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Cercare di avere un bilancio energetico adeguato (cibo ingerito – energia consumata = 0)</a:t>
            </a:r>
          </a:p>
          <a:p>
            <a:r>
              <a:rPr lang="it-IT" dirty="0"/>
              <a:t>Cercare di arrivare ad un livello  adeguato di tutti i nutrienti </a:t>
            </a:r>
          </a:p>
          <a:p>
            <a:r>
              <a:rPr lang="it-IT" dirty="0"/>
              <a:t>Cercare di evitare esclusivamente cibi crudo in favore di cibi cotti e/o fermentati</a:t>
            </a:r>
          </a:p>
          <a:p>
            <a:r>
              <a:rPr lang="it-IT" dirty="0"/>
              <a:t>Nelle fase più delicate della vita è meglio farsi seguire da un esperto o medico</a:t>
            </a:r>
          </a:p>
          <a:p>
            <a:r>
              <a:rPr lang="it-IT" dirty="0"/>
              <a:t>Se non si è in grado di raggiungere certi fabbisogni di qualche nutriente attraverso la di dieta, consiglio l’utilizzo di integratori alimentari. </a:t>
            </a:r>
          </a:p>
          <a:p>
            <a:pPr marL="4572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2909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F79E749-7262-48C6-83AA-698D4462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885507"/>
            <a:ext cx="9875520" cy="1356360"/>
          </a:xfrm>
        </p:spPr>
        <p:txBody>
          <a:bodyPr/>
          <a:lstStyle/>
          <a:p>
            <a:pPr algn="ctr"/>
            <a:r>
              <a:rPr lang="it-IT" dirty="0"/>
              <a:t>Grazie dell’attenzione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51765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84AD0ED-3366-428B-86AF-53AB3E5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Benefici sulla salute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0D2BD6D8-AF8E-4171-977D-DA507E475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•	Diminuzione rischio malattia al cuore</a:t>
            </a:r>
          </a:p>
          <a:p>
            <a:pPr marL="0" indent="0">
              <a:buNone/>
            </a:pPr>
            <a:r>
              <a:rPr lang="it-IT" dirty="0"/>
              <a:t>•	Abbassamento LDL (colesterolo cattivo)</a:t>
            </a:r>
          </a:p>
          <a:p>
            <a:pPr marL="0" indent="0">
              <a:buNone/>
            </a:pPr>
            <a:r>
              <a:rPr lang="it-IT" dirty="0"/>
              <a:t>•	Pressione sanguinea</a:t>
            </a:r>
          </a:p>
          <a:p>
            <a:pPr marL="0" indent="0">
              <a:buNone/>
            </a:pPr>
            <a:r>
              <a:rPr lang="it-IT" dirty="0"/>
              <a:t>•	Riduzione diabete tipo II e cancro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A5F43F5-C853-4F2C-8B27-8F565154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471" y="3180144"/>
            <a:ext cx="4576099" cy="343207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063373-D050-4099-9302-F4A8D478AA30}"/>
              </a:ext>
            </a:extLst>
          </p:cNvPr>
          <p:cNvSpPr txBox="1"/>
          <p:nvPr/>
        </p:nvSpPr>
        <p:spPr>
          <a:xfrm>
            <a:off x="1143000" y="461772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Ricca di fibre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Povera grassi sature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Ricca di alcune vitamine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Ricca polifenoli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32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E9F6F73-3130-486B-AEA8-99572381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889" y="16554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Dieta Mediterranea </a:t>
            </a:r>
            <a:br>
              <a:rPr lang="it-IT" dirty="0"/>
            </a:br>
            <a:r>
              <a:rPr lang="it-IT" dirty="0"/>
              <a:t>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DA2C8DF-296C-42FB-96CB-FFCCE05531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6910" y="2352554"/>
            <a:ext cx="2213040" cy="1841152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8484198-7FA5-4EAB-BFB5-32B7F1837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62751" y="1240248"/>
            <a:ext cx="5800738" cy="5430692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742935E-F0B6-4DE8-BABE-B2ADA94ADD53}"/>
              </a:ext>
            </a:extLst>
          </p:cNvPr>
          <p:cNvSpPr/>
          <p:nvPr/>
        </p:nvSpPr>
        <p:spPr>
          <a:xfrm>
            <a:off x="2093455" y="2336393"/>
            <a:ext cx="202373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55/60%</a:t>
            </a:r>
          </a:p>
          <a:p>
            <a:r>
              <a:rPr lang="it-IT" sz="1600" dirty="0"/>
              <a:t>       40/50%</a:t>
            </a:r>
          </a:p>
          <a:p>
            <a:r>
              <a:rPr lang="it-IT" sz="1600" dirty="0"/>
              <a:t>       10/15%</a:t>
            </a:r>
          </a:p>
          <a:p>
            <a:r>
              <a:rPr lang="it-IT" dirty="0"/>
              <a:t>20/25%</a:t>
            </a:r>
          </a:p>
          <a:p>
            <a:endParaRPr lang="it-IT" dirty="0"/>
          </a:p>
          <a:p>
            <a:r>
              <a:rPr lang="it-IT" dirty="0"/>
              <a:t>15/20% 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4A063FD-C13B-4FFA-A1CD-85A12AD62FEE}"/>
              </a:ext>
            </a:extLst>
          </p:cNvPr>
          <p:cNvSpPr/>
          <p:nvPr/>
        </p:nvSpPr>
        <p:spPr>
          <a:xfrm>
            <a:off x="537976" y="1587848"/>
            <a:ext cx="3032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Dichiarata Patrimonio Unesco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7ED3690-73EF-413A-9B4B-552B76A9A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03" y="1028407"/>
            <a:ext cx="7390428" cy="564253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BE37D06-F1A9-41CD-937B-43A7A4EE0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67" r="2990" b="9833"/>
          <a:stretch/>
        </p:blipFill>
        <p:spPr>
          <a:xfrm>
            <a:off x="600145" y="4408377"/>
            <a:ext cx="2794566" cy="21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A51236-6FCB-4B22-9B66-D573F4C2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kyrie Irving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13B31D0-0839-4A3C-9650-F252898BF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 r="15063"/>
          <a:stretch/>
        </p:blipFill>
        <p:spPr>
          <a:xfrm>
            <a:off x="6252210" y="701040"/>
            <a:ext cx="5189220" cy="451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82C959-214A-43DF-8877-DA8F9F998466}"/>
              </a:ext>
            </a:extLst>
          </p:cNvPr>
          <p:cNvSpPr txBox="1"/>
          <p:nvPr/>
        </p:nvSpPr>
        <p:spPr>
          <a:xfrm>
            <a:off x="1329070" y="2402958"/>
            <a:ext cx="30409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Vincitore titolo NBA nel 2016 e medaglia d’oro a Rio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«Questa stagione ho fatto una dieta basata sui vegetali, allontanandomi dal cibo animale e tutto il resto. Quindi mi sento più energico, il mio corpo sta benissimo»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Statistiche quasi identiche alle precedenti</a:t>
            </a:r>
          </a:p>
        </p:txBody>
      </p:sp>
    </p:spTree>
    <p:extLst>
      <p:ext uri="{BB962C8B-B14F-4D97-AF65-F5344CB8AC3E}">
        <p14:creationId xmlns:p14="http://schemas.microsoft.com/office/powerpoint/2010/main" val="231058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4B992-B83C-4CF3-8E53-E95989A7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Venus Williams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88873E6-94F3-463B-8FF7-B1549C3398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1" y="2295618"/>
            <a:ext cx="4754563" cy="3168916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6557745-28C8-4C44-A535-0B1D9E0D5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5 volte campionessa di Wimbledon.</a:t>
            </a:r>
          </a:p>
          <a:p>
            <a:r>
              <a:rPr lang="it-IT" dirty="0"/>
              <a:t>Nel 2011 le viene diagnosticata la sindrome di </a:t>
            </a:r>
            <a:r>
              <a:rPr lang="it-IT" dirty="0" err="1"/>
              <a:t>Sjögren</a:t>
            </a:r>
            <a:r>
              <a:rPr lang="it-IT" dirty="0"/>
              <a:t>, causandole dolori alle articolazioni.</a:t>
            </a:r>
          </a:p>
          <a:p>
            <a:r>
              <a:rPr lang="it-IT" dirty="0"/>
              <a:t>Nel 2012 passa ad un regime vegano e a affermato che questo cambiamento le ha salvato la carriera.</a:t>
            </a:r>
          </a:p>
          <a:p>
            <a:r>
              <a:rPr lang="it-IT" dirty="0"/>
              <a:t>Nel 2017 a 37 anni finalista all'</a:t>
            </a:r>
            <a:r>
              <a:rPr lang="it-IT" dirty="0" err="1"/>
              <a:t>Australian</a:t>
            </a:r>
            <a:r>
              <a:rPr lang="it-IT" dirty="0"/>
              <a:t> Open, a Wimbledon e alle WTA </a:t>
            </a:r>
            <a:r>
              <a:rPr lang="it-IT" dirty="0" err="1"/>
              <a:t>Finals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1062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B363C39-CC61-4F98-8052-603E6022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38200"/>
            <a:ext cx="9875520" cy="1356360"/>
          </a:xfrm>
        </p:spPr>
        <p:txBody>
          <a:bodyPr>
            <a:noAutofit/>
          </a:bodyPr>
          <a:lstStyle/>
          <a:p>
            <a:r>
              <a:rPr lang="it-IT" sz="3600" dirty="0"/>
              <a:t>Però una dieta vegana, come ogni altro tipo di dieta, se non eseguita correttamente può comportare alcuni problemi.</a:t>
            </a:r>
            <a:br>
              <a:rPr lang="it-IT" sz="3600" dirty="0"/>
            </a:br>
            <a:endParaRPr lang="it-IT" sz="3600" dirty="0"/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83D138B1-6E3A-4027-B08C-ED27375D3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130" y="2357038"/>
            <a:ext cx="9872871" cy="4038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Mancanza di energia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Mancanza di alcuni macronutrienti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Mancanza di alcune vitamine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/>
              <a:t>Mancanza di alcuni minerali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C0765D2-9714-4972-BBA7-EC53F55F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1" y="3211161"/>
            <a:ext cx="2745240" cy="293500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CE5B32-A0DA-444E-A411-1CDE4F1F7495}"/>
              </a:ext>
            </a:extLst>
          </p:cNvPr>
          <p:cNvSpPr txBox="1"/>
          <p:nvPr/>
        </p:nvSpPr>
        <p:spPr>
          <a:xfrm flipV="1">
            <a:off x="235938" y="4733372"/>
            <a:ext cx="6839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La dieta  Vegana , come ogni altro tipo di dieta, se non svolta correttamente può causare problemi  che possono compromettere i benefici descritti prima. </a:t>
            </a:r>
          </a:p>
        </p:txBody>
      </p:sp>
    </p:spTree>
    <p:extLst>
      <p:ext uri="{BB962C8B-B14F-4D97-AF65-F5344CB8AC3E}">
        <p14:creationId xmlns:p14="http://schemas.microsoft.com/office/powerpoint/2010/main" val="110595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5CB37A-B5FF-409C-A638-E299AA4D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167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Bilancio energetico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F29A850-A1CC-40AF-879E-D1B551FAC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/>
          <a:stretch/>
        </p:blipFill>
        <p:spPr>
          <a:xfrm>
            <a:off x="476446" y="1294004"/>
            <a:ext cx="4470239" cy="52006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4C6C78-E991-410B-881D-626AF1743369}"/>
              </a:ext>
            </a:extLst>
          </p:cNvPr>
          <p:cNvSpPr txBox="1"/>
          <p:nvPr/>
        </p:nvSpPr>
        <p:spPr>
          <a:xfrm>
            <a:off x="6309833" y="1737833"/>
            <a:ext cx="530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Una dieta vegana non bilanciata  può comportare ad un bilancio energetico negativo.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F09FB3-AC5A-4380-A9D8-4FEBC08F6F9D}"/>
              </a:ext>
            </a:extLst>
          </p:cNvPr>
          <p:cNvSpPr txBox="1"/>
          <p:nvPr/>
        </p:nvSpPr>
        <p:spPr>
          <a:xfrm>
            <a:off x="6389511" y="2878667"/>
            <a:ext cx="4854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Consumo di prodotti a crudo che impediscono l’assorbimento di alcuni nutrienti.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Densità energetica bassa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Alto consumo di fibre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Maggiore sentimento di sazietà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343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5614B8-C5D0-493A-95CB-56F81D8F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Bilancio energetico negativo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728866C-D769-42B1-A4EA-96958387C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" y="2287276"/>
            <a:ext cx="3072492" cy="397462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FF106F-DA92-4BA9-8DE3-4927866A43C7}"/>
              </a:ext>
            </a:extLst>
          </p:cNvPr>
          <p:cNvSpPr txBox="1"/>
          <p:nvPr/>
        </p:nvSpPr>
        <p:spPr>
          <a:xfrm>
            <a:off x="4281529" y="2648783"/>
            <a:ext cx="40627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Problemi di un bilancio energetico negativo: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Riduzione massa muscolare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Riduzione del Metabolismo basale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Riduzione della attività fisica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In caso di ritorno a dieta più calorica aumento grassi (effetto «yo-yo»).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Mancato consumo di alcuni macro e micro nutrienti essenziali al nostro organismo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Sentimento di stanchezza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Nei casi più gravi problemi di saluti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E9F739-0075-4B9A-9E87-41B5D0313AD6}"/>
              </a:ext>
            </a:extLst>
          </p:cNvPr>
          <p:cNvSpPr txBox="1"/>
          <p:nvPr/>
        </p:nvSpPr>
        <p:spPr>
          <a:xfrm>
            <a:off x="8344243" y="2010277"/>
            <a:ext cx="34205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Per evitare ciò: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Aumentare la frequenza degli snack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Evitare di consumare due pasti nella stessa giornata completamente a crudo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Aumentare il consumo d alimenti con alta densità energetica come noci, mandorle, 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/>
                </a:solidFill>
              </a:rPr>
              <a:t>Considerare l’utilizzo di integratori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04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1102</TotalTime>
  <Words>1509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7" baseType="lpstr">
      <vt:lpstr>Arial</vt:lpstr>
      <vt:lpstr>Corbel</vt:lpstr>
      <vt:lpstr>Base</vt:lpstr>
      <vt:lpstr>Worksheet</vt:lpstr>
      <vt:lpstr>Consigli pratici per una dieta vegana</vt:lpstr>
      <vt:lpstr>Presentazione standard di PowerPoint</vt:lpstr>
      <vt:lpstr>Benefici sulla salute</vt:lpstr>
      <vt:lpstr>Dieta Mediterranea   </vt:lpstr>
      <vt:lpstr>kyrie Irving</vt:lpstr>
      <vt:lpstr>Venus Williams</vt:lpstr>
      <vt:lpstr>Però una dieta vegana, come ogni altro tipo di dieta, se non eseguita correttamente può comportare alcuni problemi. </vt:lpstr>
      <vt:lpstr>Bilancio energetico</vt:lpstr>
      <vt:lpstr>Bilancio energetico negativo</vt:lpstr>
      <vt:lpstr>Proteine </vt:lpstr>
      <vt:lpstr>Fonti proteiche vegetali </vt:lpstr>
      <vt:lpstr>Fasi della vita in cui bisognerebbe avere un bilancio positivo di proteine.</vt:lpstr>
      <vt:lpstr>Grassi omega-3</vt:lpstr>
      <vt:lpstr>Micronutrienti</vt:lpstr>
      <vt:lpstr>Ferro</vt:lpstr>
      <vt:lpstr>Zinco</vt:lpstr>
      <vt:lpstr>Calcio e Vitamina D</vt:lpstr>
      <vt:lpstr>Vitamina B12</vt:lpstr>
      <vt:lpstr>Tempeh</vt:lpstr>
      <vt:lpstr>Quinoa </vt:lpstr>
      <vt:lpstr>Conclusione</vt:lpstr>
      <vt:lpstr>Conclusione</vt:lpstr>
      <vt:lpstr>Grazie dell’attenzione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Consigli pratici per una dieta vegana</dc:title>
  <dc:creator>francesco di martino</dc:creator>
  <cp:lastModifiedBy>francesco di martino</cp:lastModifiedBy>
  <cp:revision>63</cp:revision>
  <dcterms:created xsi:type="dcterms:W3CDTF">2018-02-06T14:21:16Z</dcterms:created>
  <dcterms:modified xsi:type="dcterms:W3CDTF">2023-01-03T09:01:54Z</dcterms:modified>
</cp:coreProperties>
</file>